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2" r:id="rId2"/>
    <p:sldId id="348" r:id="rId3"/>
    <p:sldId id="344" r:id="rId4"/>
    <p:sldId id="350" r:id="rId5"/>
    <p:sldId id="305" r:id="rId6"/>
    <p:sldId id="351" r:id="rId7"/>
    <p:sldId id="341" r:id="rId8"/>
    <p:sldId id="352" r:id="rId9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F1E"/>
    <a:srgbClr val="652A29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04" autoAdjust="0"/>
    <p:restoredTop sz="94603" autoAdjust="0"/>
  </p:normalViewPr>
  <p:slideViewPr>
    <p:cSldViewPr>
      <p:cViewPr>
        <p:scale>
          <a:sx n="100" d="100"/>
          <a:sy n="100" d="100"/>
        </p:scale>
        <p:origin x="-763" y="12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278B80-050E-45E3-AD28-40F3225B680A}" type="datetimeFigureOut">
              <a:rPr lang="ru-RU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8051"/>
            <a:ext cx="5438775" cy="446881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2925"/>
            <a:ext cx="2946400" cy="49688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32925"/>
            <a:ext cx="2946400" cy="49688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775276-9275-4C59-93D7-533D6AF06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014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D17B3-8E99-49CD-AA5F-ACAD199AAA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75276-9275-4C59-93D7-533D6AF0629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D17B3-8E99-49CD-AA5F-ACAD199AAA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B0D0-BEDD-440E-94AC-123A5DAE61C8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415D-2BD1-410C-8401-D4F1F0B22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6193-FC35-4A07-A918-0DB484E49144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4FB6-8F20-4B6A-967E-D0235EDB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E789-C4E4-4B69-B261-E33F6BF453DF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7DC-B79C-40EE-A69B-D5186191D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1153-62E0-4432-8FD7-1D9C52EE64E1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9AE1-E5C8-4FC0-8A93-21E208409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206B-FBC0-4F04-944B-A6DC601E01A3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65AB-0B2B-4F54-94FA-3A421F3CA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C0D2-AFD5-480E-8BD0-FFAF7D88C739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0E4C-6927-4809-AE96-808C57237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4C7D-A715-4CBB-8A3F-61F0AB3B1AFA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D156-0D1B-45CC-A102-24BA48FAC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CE0A-C80D-4B4C-AB6D-C8C8B3350105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51D5-B0C6-4538-A5D1-E931BC040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7034-A987-4DE8-88A6-95D44B0DD88D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A6E1-C805-4E86-B5A8-C607D2676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E189-B36F-4F07-B4AE-68155EF93A3C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B913-0BE7-4D5E-934A-A3F9D0FC1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5ED4-1A7A-49B1-92D0-7044A8E089E6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3506-2B09-48CD-BAEB-572C74A19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AA365C-8632-413F-B865-1E1FD1C24C96}" type="datetime1">
              <a:rPr lang="ru-RU" smtClean="0"/>
              <a:pPr>
                <a:defRPr/>
              </a:pPr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966DDF-4C70-467E-AF54-9207BBE06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5174" y="21429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19.04.2016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C259AE1-E5C8-4FC0-8A93-21E208409FB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768" y="571480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21.06.2016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6931"/>
            <a:ext cx="9144000" cy="64041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pPr>
              <a:defRPr/>
            </a:pPr>
            <a:fld id="{7C259AE1-E5C8-4FC0-8A93-21E208409FB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142852"/>
            <a:ext cx="1163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Содержание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Group 1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2908907"/>
              </p:ext>
            </p:extLst>
          </p:nvPr>
        </p:nvGraphicFramePr>
        <p:xfrm>
          <a:off x="3563888" y="1196752"/>
          <a:ext cx="2214578" cy="378621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14512"/>
                <a:gridCol w="500066"/>
              </a:tblGrid>
              <a:tr h="7023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Двустворчатые двери для дома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Серия 80У-2П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Атлант (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Atlant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 anchor="ctr" horzOverflow="overflow"/>
                </a:tc>
              </a:tr>
              <a:tr h="475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Велес (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Veles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 horzOverflow="overflow"/>
                </a:tc>
              </a:tr>
              <a:tr h="552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Колизей (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Coliseum)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 horzOverflow="overflow"/>
                </a:tc>
              </a:tr>
              <a:tr h="4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Атлант (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Atlant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 anchor="ctr" horzOverflow="overflow"/>
                </a:tc>
              </a:tr>
              <a:tr h="438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Севилья (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Sevilla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anchor="ctr" horzOverflow="overflow"/>
                </a:tc>
              </a:tr>
              <a:tr h="71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Справочная информация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</a:t>
                      </a:r>
                      <a:endParaRPr lang="ru-RU" sz="1000" dirty="0"/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59AE1-E5C8-4FC0-8A93-21E208409F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9695362"/>
              </p:ext>
            </p:extLst>
          </p:nvPr>
        </p:nvGraphicFramePr>
        <p:xfrm>
          <a:off x="642911" y="5308416"/>
          <a:ext cx="8143931" cy="651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7"/>
                <a:gridCol w="2643206"/>
                <a:gridCol w="2571768"/>
              </a:tblGrid>
              <a:tr h="280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Снаружи</a:t>
                      </a:r>
                      <a:r>
                        <a:rPr lang="ru-RU" sz="800" dirty="0" smtClean="0"/>
                        <a:t>: фрез. Н-66</a:t>
                      </a:r>
                      <a:r>
                        <a:rPr lang="ru-RU" sz="800" baseline="0" dirty="0" smtClean="0"/>
                        <a:t> О-Е</a:t>
                      </a:r>
                      <a:r>
                        <a:rPr lang="ru-RU" sz="800" dirty="0" smtClean="0"/>
                        <a:t>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темный»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Внутри</a:t>
                      </a:r>
                      <a:r>
                        <a:rPr lang="ru-RU" sz="800" dirty="0" smtClean="0"/>
                        <a:t>:  фрез. Н-66</a:t>
                      </a:r>
                      <a:r>
                        <a:rPr lang="ru-RU" sz="800" baseline="0" dirty="0" smtClean="0"/>
                        <a:t> О-Е</a:t>
                      </a:r>
                      <a:r>
                        <a:rPr lang="ru-RU" sz="800" dirty="0" smtClean="0"/>
                        <a:t>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темный»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Внутри</a:t>
                      </a:r>
                      <a:r>
                        <a:rPr lang="ru-RU" sz="800" dirty="0" smtClean="0"/>
                        <a:t>:  фрез. Н-66</a:t>
                      </a:r>
                      <a:r>
                        <a:rPr lang="ru-RU" sz="800" baseline="0" dirty="0" smtClean="0"/>
                        <a:t> О-Е</a:t>
                      </a:r>
                      <a:r>
                        <a:rPr lang="ru-RU" sz="800" dirty="0" smtClean="0"/>
                        <a:t>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беленый»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Стеклопакет: 195х1150 мм, зеркально-тонированный, «бронза»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– 3-х камерный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Окраска решетки: кузнечная краска с серебряной патиной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1504175"/>
              </p:ext>
            </p:extLst>
          </p:nvPr>
        </p:nvGraphicFramePr>
        <p:xfrm>
          <a:off x="714348" y="850424"/>
          <a:ext cx="7858181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892"/>
                <a:gridCol w="2934612"/>
                <a:gridCol w="2494677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Севилья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Sevilla</a:t>
                      </a:r>
                      <a:r>
                        <a:rPr lang="en-US" sz="1200" kern="1200" dirty="0" smtClean="0"/>
                        <a:t> 80U-2P.01.02.AvCh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Sevilla</a:t>
                      </a:r>
                      <a:r>
                        <a:rPr lang="en-US" sz="1200" kern="1200" dirty="0" smtClean="0"/>
                        <a:t> 80U-2P.0</a:t>
                      </a:r>
                      <a:r>
                        <a:rPr lang="ru-RU" sz="1200" kern="1200" dirty="0" smtClean="0"/>
                        <a:t>2</a:t>
                      </a:r>
                      <a:r>
                        <a:rPr lang="en-US" sz="1200" kern="1200" dirty="0" smtClean="0"/>
                        <a:t>.02.AvCh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5272" y="14285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Серия 80У-2П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\\server\Рабочие папки\МАРКЕТИНГ\ПЕРЕНОС\НОВЫЕ ПРОДУКТЫ\2-створки 80У\Двустворки 80У готовое\Двустворки 80У готовое\Севилья\DSC_6959 СН Севил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81" y="1400598"/>
            <a:ext cx="2406066" cy="3744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974" y="1411231"/>
            <a:ext cx="2307786" cy="37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\\server\Рабочие папки\Дизайнер\Двустворки 80У для переделки\Новое задание\Sevilla_ВН_SteelTex_Дуб беленый - исправле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86512" y="1406702"/>
            <a:ext cx="2282690" cy="37476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3577728"/>
              </p:ext>
            </p:extLst>
          </p:nvPr>
        </p:nvGraphicFramePr>
        <p:xfrm>
          <a:off x="4846867" y="5661248"/>
          <a:ext cx="3550813" cy="85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4096"/>
                <a:gridCol w="1368152"/>
                <a:gridCol w="1318565"/>
              </a:tblGrid>
              <a:tr h="208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Размеры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 smtClean="0"/>
                        <a:t>Sevilla</a:t>
                      </a:r>
                      <a:r>
                        <a:rPr lang="en-US" sz="800" kern="1200" dirty="0" smtClean="0"/>
                        <a:t> 80U-2P.01.02.AvCh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 smtClean="0"/>
                        <a:t>Sevilla</a:t>
                      </a:r>
                      <a:r>
                        <a:rPr lang="en-US" sz="800" kern="1200" dirty="0" smtClean="0"/>
                        <a:t> 80U-2P.0</a:t>
                      </a:r>
                      <a:r>
                        <a:rPr lang="ru-RU" sz="800" kern="1200" dirty="0" smtClean="0"/>
                        <a:t>2</a:t>
                      </a:r>
                      <a:r>
                        <a:rPr lang="en-US" sz="800" kern="1200" dirty="0" smtClean="0"/>
                        <a:t>.02.AvCh</a:t>
                      </a:r>
                      <a:endParaRPr lang="ru-RU" sz="800" dirty="0"/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1240х2050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1735,00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1735,00 руб.</a:t>
                      </a:r>
                      <a:endParaRPr lang="ru-RU" sz="800" dirty="0"/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1360х2050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1825,00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1825,00 руб.</a:t>
                      </a:r>
                      <a:endParaRPr lang="ru-RU" sz="800" dirty="0"/>
                    </a:p>
                  </a:txBody>
                  <a:tcPr/>
                </a:tc>
              </a:tr>
              <a:tr h="196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1460х2050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1900,00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1900,00 руб.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pPr>
              <a:defRPr/>
            </a:pPr>
            <a:fld id="{7C259AE1-E5C8-4FC0-8A93-21E208409FB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4195237"/>
              </p:ext>
            </p:extLst>
          </p:nvPr>
        </p:nvGraphicFramePr>
        <p:xfrm>
          <a:off x="703331" y="850424"/>
          <a:ext cx="7858181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892"/>
                <a:gridCol w="2934612"/>
                <a:gridCol w="2494677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Велес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Veles</a:t>
                      </a:r>
                      <a:r>
                        <a:rPr lang="en-US" sz="1200" kern="1200" dirty="0" smtClean="0"/>
                        <a:t> 80U-2P.01.02.AvCh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Veles</a:t>
                      </a:r>
                      <a:r>
                        <a:rPr lang="en-US" sz="1200" kern="1200" dirty="0" smtClean="0"/>
                        <a:t> 80U-2P.02.02.AvCh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642910" y="5264354"/>
          <a:ext cx="791207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991"/>
                <a:gridCol w="2533735"/>
                <a:gridCol w="241134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Снаружи</a:t>
                      </a:r>
                      <a:r>
                        <a:rPr lang="ru-RU" sz="800" dirty="0" smtClean="0"/>
                        <a:t>: фрез. Петр</a:t>
                      </a:r>
                      <a:r>
                        <a:rPr lang="ru-RU" sz="800" baseline="0" dirty="0" smtClean="0"/>
                        <a:t> Гранд</a:t>
                      </a:r>
                      <a:r>
                        <a:rPr lang="ru-RU" sz="800" dirty="0" smtClean="0"/>
                        <a:t>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темный»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Внутри</a:t>
                      </a:r>
                      <a:r>
                        <a:rPr lang="ru-RU" sz="800" dirty="0" smtClean="0"/>
                        <a:t>: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фрез. Петр</a:t>
                      </a:r>
                      <a:r>
                        <a:rPr lang="ru-RU" sz="800" baseline="0" dirty="0" smtClean="0"/>
                        <a:t> Гранд</a:t>
                      </a:r>
                      <a:r>
                        <a:rPr lang="ru-RU" sz="800" dirty="0" smtClean="0"/>
                        <a:t>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темный»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Внутри</a:t>
                      </a:r>
                      <a:r>
                        <a:rPr lang="ru-RU" sz="800" dirty="0" smtClean="0"/>
                        <a:t>: фрез. Петр</a:t>
                      </a:r>
                      <a:r>
                        <a:rPr lang="ru-RU" sz="800" baseline="0" dirty="0" smtClean="0"/>
                        <a:t> Гранд</a:t>
                      </a:r>
                      <a:r>
                        <a:rPr lang="ru-RU" sz="800" dirty="0" smtClean="0"/>
                        <a:t>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беленый»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715272" y="14285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Серия 80У-2П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\\server\Рабочие папки\МАРКЕТИНГ\ПЕРЕНОС\НОВЫЕ ПРОДУКТЫ\2-створки 80У\Двустворки 80У готовое\Двустворки 80У готовое\Велес\Велес СН Стилтекс дуб темный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14" y="1395912"/>
            <a:ext cx="2368805" cy="3747600"/>
          </a:xfrm>
          <a:prstGeom prst="rect">
            <a:avLst/>
          </a:prstGeom>
          <a:noFill/>
        </p:spPr>
      </p:pic>
      <p:pic>
        <p:nvPicPr>
          <p:cNvPr id="3075" name="Picture 3" descr="\\server\Рабочие папки\МАРКЕТИНГ\ПЕРЕНОС\НОВЫЕ ПРОДУКТЫ\2-створки 80У\Двустворки 80У готовое\Двустворки 80У готовое\Велес\DSC_6983 В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3321" y="1395912"/>
            <a:ext cx="2287439" cy="3747600"/>
          </a:xfrm>
          <a:prstGeom prst="rect">
            <a:avLst/>
          </a:prstGeom>
          <a:noFill/>
        </p:spPr>
      </p:pic>
      <p:pic>
        <p:nvPicPr>
          <p:cNvPr id="3076" name="Picture 4" descr="\\server\Рабочие папки\МАРКЕТИНГ\ПЕРЕНОС\НОВЫЕ ПРОДУКТЫ\2-створки 80У\Двустворки 80У готовое\Двустворки 80У готовое\Велес\Велес ВН Стилтекс дуб беленый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86512" y="1395912"/>
            <a:ext cx="2287141" cy="37476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3577728"/>
              </p:ext>
            </p:extLst>
          </p:nvPr>
        </p:nvGraphicFramePr>
        <p:xfrm>
          <a:off x="4846867" y="5661248"/>
          <a:ext cx="3550813" cy="1066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4096"/>
                <a:gridCol w="1368152"/>
                <a:gridCol w="1318565"/>
              </a:tblGrid>
              <a:tr h="208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Размеры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 smtClean="0"/>
                        <a:t>Veles</a:t>
                      </a:r>
                      <a:r>
                        <a:rPr lang="en-US" sz="800" kern="1200" dirty="0" smtClean="0"/>
                        <a:t> 80U-2P.01.02.AvCh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 smtClean="0"/>
                        <a:t>Veles</a:t>
                      </a:r>
                      <a:r>
                        <a:rPr lang="en-US" sz="800" kern="1200" dirty="0" smtClean="0"/>
                        <a:t> 80U-2P.02.02.AvCh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1240х2050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1450,00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1450,00 руб.</a:t>
                      </a:r>
                      <a:endParaRPr lang="ru-RU" sz="800" dirty="0"/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1360х2050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1535,00 руб.</a:t>
                      </a:r>
                      <a:endParaRPr lang="ru-RU" sz="800" dirty="0"/>
                    </a:p>
                  </a:txBody>
                  <a:tcPr/>
                </a:tc>
              </a:tr>
              <a:tr h="196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1460х2050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1625,00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1625,00 руб.</a:t>
                      </a:r>
                      <a:endParaRPr lang="ru-RU" sz="800" dirty="0"/>
                    </a:p>
                  </a:txBody>
                  <a:tcPr/>
                </a:tc>
              </a:tr>
              <a:tr h="196227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59AE1-E5C8-4FC0-8A93-21E208409FB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42910" y="5297412"/>
          <a:ext cx="8001056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61"/>
                <a:gridCol w="2548758"/>
                <a:gridCol w="245193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Снаружи: фрез. ХФ-14,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темный», патина черная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Внутри:  фрез. ХФ-14,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темный», патина черная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Внутри:  фрез. ХФ-14,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«Белый», патина золото</a:t>
                      </a:r>
                      <a:endParaRPr lang="ru-RU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1543149"/>
              </p:ext>
            </p:extLst>
          </p:nvPr>
        </p:nvGraphicFramePr>
        <p:xfrm>
          <a:off x="714348" y="850424"/>
          <a:ext cx="7858181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892"/>
                <a:gridCol w="2934612"/>
                <a:gridCol w="2494677"/>
              </a:tblGrid>
              <a:tr h="238601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Колизей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Coliseum 80U-2P.01.02.AvCh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Coliseum 80U-2P.02.02.AvCh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715272" y="14285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Серия 80У-2П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\\server\Рабочие папки\МАРКЕТИНГ\ПЕРЕНОС\НОВЫЕ ПРОДУКТЫ\2-створки 80У\Двустворки 80У готовое\Двустворки 80У готовое\Колизей\DSC_6945 вн дуб тем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07104" y="1395912"/>
            <a:ext cx="2302002" cy="3747600"/>
          </a:xfrm>
          <a:prstGeom prst="rect">
            <a:avLst/>
          </a:prstGeom>
          <a:noFill/>
        </p:spPr>
      </p:pic>
      <p:pic>
        <p:nvPicPr>
          <p:cNvPr id="2051" name="Picture 3" descr="\\server\Рабочие папки\МАРКЕТИНГ\ПЕРЕНОС\НОВЫЕ ПРОДУКТЫ\2-створки 80У\Двустворки 80У готовое\Двустворки 80У готовое\Колизей\DSC_6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247" y="1395912"/>
            <a:ext cx="2365955" cy="3747600"/>
          </a:xfrm>
          <a:prstGeom prst="rect">
            <a:avLst/>
          </a:prstGeom>
          <a:noFill/>
        </p:spPr>
      </p:pic>
      <p:pic>
        <p:nvPicPr>
          <p:cNvPr id="2052" name="Picture 4" descr="\\server\Рабочие папки\МАРКЕТИНГ\ПЕРЕНОС\НОВЫЕ ПРОДУКТЫ\2-створки 80У\Двустворки 80У готовое\Двустворки 80У готовое\Колизей\DSC_6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86512" y="1395912"/>
            <a:ext cx="2264327" cy="37476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3577728"/>
              </p:ext>
            </p:extLst>
          </p:nvPr>
        </p:nvGraphicFramePr>
        <p:xfrm>
          <a:off x="4846867" y="5661248"/>
          <a:ext cx="3901598" cy="85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4804"/>
                <a:gridCol w="1567968"/>
                <a:gridCol w="1448826"/>
              </a:tblGrid>
              <a:tr h="208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Размеры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/>
                        <a:t>Coliseum 80U-2P.01.02.AvCh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/>
                        <a:t>Coliseum 80U-2P.02.02.AvCh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1240х2050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1890,00 руб.</a:t>
                      </a:r>
                      <a:endParaRPr lang="ru-RU" sz="800" dirty="0"/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1360х2050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1955,00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2000,00 руб.</a:t>
                      </a:r>
                      <a:endParaRPr lang="ru-RU" sz="800" dirty="0"/>
                    </a:p>
                  </a:txBody>
                  <a:tcPr/>
                </a:tc>
              </a:tr>
              <a:tr h="196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1460х2050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2065,00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2110,00 руб.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59AE1-E5C8-4FC0-8A93-21E208409F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42910" y="5258188"/>
          <a:ext cx="798350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396"/>
                <a:gridCol w="2571768"/>
                <a:gridCol w="241134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Снаружи</a:t>
                      </a:r>
                      <a:r>
                        <a:rPr lang="ru-RU" sz="800" dirty="0" smtClean="0"/>
                        <a:t>: фрез. Базилика Гранд,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en-US" sz="800" baseline="0" dirty="0" err="1" smtClean="0"/>
                        <a:t>S</a:t>
                      </a:r>
                      <a:r>
                        <a:rPr lang="en-US" sz="800" dirty="0" err="1" smtClean="0"/>
                        <a:t>teelTex</a:t>
                      </a:r>
                      <a:r>
                        <a:rPr lang="ru-RU" sz="800" dirty="0" smtClean="0"/>
                        <a:t>, цвет «Дуб темный»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Внутри</a:t>
                      </a:r>
                      <a:r>
                        <a:rPr lang="ru-RU" sz="800" dirty="0" smtClean="0"/>
                        <a:t>:  фрез. Базилика Гранд,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en-US" sz="800" baseline="0" dirty="0" err="1" smtClean="0"/>
                        <a:t>S</a:t>
                      </a:r>
                      <a:r>
                        <a:rPr lang="en-US" sz="800" dirty="0" err="1" smtClean="0"/>
                        <a:t>teelTex</a:t>
                      </a:r>
                      <a:r>
                        <a:rPr lang="ru-RU" sz="800" dirty="0" smtClean="0"/>
                        <a:t>, цвет «Дуб темный»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Внутри</a:t>
                      </a:r>
                      <a:r>
                        <a:rPr lang="ru-RU" sz="800" dirty="0" smtClean="0"/>
                        <a:t>:  фрез. Базилика Гранд,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en-US" sz="800" baseline="0" dirty="0" err="1" smtClean="0"/>
                        <a:t>S</a:t>
                      </a:r>
                      <a:r>
                        <a:rPr lang="en-US" sz="800" dirty="0" err="1" smtClean="0"/>
                        <a:t>teelTex</a:t>
                      </a:r>
                      <a:r>
                        <a:rPr lang="ru-RU" sz="800" dirty="0" smtClean="0"/>
                        <a:t>, цвет «Дуб беленый»</a:t>
                      </a:r>
                      <a:endParaRPr lang="ru-RU" sz="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3964833"/>
              </p:ext>
            </p:extLst>
          </p:nvPr>
        </p:nvGraphicFramePr>
        <p:xfrm>
          <a:off x="714347" y="850424"/>
          <a:ext cx="7858181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892"/>
                <a:gridCol w="2934612"/>
                <a:gridCol w="2494677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Атлант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Atlant</a:t>
                      </a:r>
                      <a:r>
                        <a:rPr lang="en-US" sz="1200" kern="1200" dirty="0" smtClean="0"/>
                        <a:t> 80U-2P.01.02.AvCh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/>
                        <a:t>Atlant</a:t>
                      </a:r>
                      <a:r>
                        <a:rPr lang="en-US" sz="1200" kern="1200" dirty="0" smtClean="0"/>
                        <a:t> 80U-2P.02.02.AvCh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715272" y="14285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Серия 80У-2П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\\server\Рабочие папки\МАРКЕТИНГ\ПЕРЕНОС\НОВЫЕ ПРОДУКТЫ\2-створки 80У\Двустворки 80У готовое\Двустворки 80У готовое\Атлант\DSC_8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159" y="1395912"/>
            <a:ext cx="2301369" cy="3747600"/>
          </a:xfrm>
          <a:prstGeom prst="rect">
            <a:avLst/>
          </a:prstGeom>
          <a:noFill/>
        </p:spPr>
      </p:pic>
      <p:pic>
        <p:nvPicPr>
          <p:cNvPr id="4099" name="Picture 3" descr="\\server\Рабочие папки\МАРКЕТИНГ\ПЕРЕНОС\НОВЫЕ ПРОДУКТЫ\2-створки 80У\Двустворки 80У готовое\Двустворки 80У готовое\Атлант\DSC_8874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549" y="1395912"/>
            <a:ext cx="2374792" cy="3747600"/>
          </a:xfrm>
          <a:prstGeom prst="rect">
            <a:avLst/>
          </a:prstGeom>
          <a:noFill/>
        </p:spPr>
      </p:pic>
      <p:pic>
        <p:nvPicPr>
          <p:cNvPr id="4100" name="Picture 4" descr="\\server\Рабочие папки\МАРКЕТИНГ\ПЕРЕНОС\НОВЫЕ ПРОДУКТЫ\2-створки 80У\Двустворки 80У готовое\Двустворки 80У готовое\Атлант\DSC_8890 В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28518" y="1395912"/>
            <a:ext cx="2272242" cy="37476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3577728"/>
              </p:ext>
            </p:extLst>
          </p:nvPr>
        </p:nvGraphicFramePr>
        <p:xfrm>
          <a:off x="4846867" y="5661248"/>
          <a:ext cx="3901598" cy="85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4804"/>
                <a:gridCol w="1567968"/>
                <a:gridCol w="1448826"/>
              </a:tblGrid>
              <a:tr h="208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Размеры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 smtClean="0"/>
                        <a:t>Atlant</a:t>
                      </a:r>
                      <a:r>
                        <a:rPr lang="en-US" sz="800" kern="1200" dirty="0" smtClean="0"/>
                        <a:t> 80U-2P.01.02.AvCh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 smtClean="0"/>
                        <a:t>Atlant</a:t>
                      </a:r>
                      <a:r>
                        <a:rPr lang="en-US" sz="800" kern="1200" dirty="0" smtClean="0"/>
                        <a:t> 80U-2P.02.02.AvCh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1240х2050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1450,00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1450,00 руб.</a:t>
                      </a:r>
                      <a:endParaRPr lang="ru-RU" sz="800" dirty="0"/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1360х2050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1535,00 руб.</a:t>
                      </a:r>
                      <a:endParaRPr lang="ru-RU" sz="800" dirty="0"/>
                    </a:p>
                  </a:txBody>
                  <a:tcPr/>
                </a:tc>
              </a:tr>
              <a:tr h="196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1460х2050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1625,00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1625,00 руб.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B415D-2BD1-410C-8401-D4F1F0B223E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5253337"/>
          <a:ext cx="800105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  <a:gridCol w="2620161"/>
                <a:gridCol w="245193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Снаружи: фрез. Н-16,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«Тик (темное дерево)»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Внутри: фрез. Н-16,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«Тик (темное дерево)»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Внутри: фрез. Н-16, </a:t>
                      </a:r>
                      <a:r>
                        <a:rPr lang="en-US" sz="800" dirty="0" err="1" smtClean="0"/>
                        <a:t>SteelTex</a:t>
                      </a:r>
                      <a:r>
                        <a:rPr lang="ru-RU" sz="800" dirty="0" smtClean="0"/>
                        <a:t>, цвет «Дуб беленый»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7975950"/>
              </p:ext>
            </p:extLst>
          </p:nvPr>
        </p:nvGraphicFramePr>
        <p:xfrm>
          <a:off x="714348" y="850424"/>
          <a:ext cx="7858181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892"/>
                <a:gridCol w="2934612"/>
                <a:gridCol w="2494677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Соло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Solo 80U-2P.01.02.AvCh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Solo 80U-2P.02.02.AvCh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5272" y="14285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Серия 80У-2П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 descr="\\server\Рабочие папки\МАРКЕТИНГ\ПЕРЕНОС\НОВЫЕ ПРОДУКТЫ\2-створки 80У\Двустворки 80У готовое\Двустворки 80У готовое\Соло\Соло тик ВН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760" y="1406702"/>
            <a:ext cx="2340000" cy="3747600"/>
          </a:xfrm>
          <a:prstGeom prst="rect">
            <a:avLst/>
          </a:prstGeom>
          <a:noFill/>
        </p:spPr>
      </p:pic>
      <p:pic>
        <p:nvPicPr>
          <p:cNvPr id="5123" name="Picture 3" descr="\\server\Рабочие папки\МАРКЕТИНГ\ПЕРЕНОС\НОВЫЕ ПРОДУКТЫ\2-створки 80У\Двустворки 80У готовое\Двустворки 80У готовое\Соло\Соло ВН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06702"/>
            <a:ext cx="2340000" cy="3747600"/>
          </a:xfrm>
          <a:prstGeom prst="rect">
            <a:avLst/>
          </a:prstGeom>
          <a:noFill/>
        </p:spPr>
      </p:pic>
      <p:pic>
        <p:nvPicPr>
          <p:cNvPr id="5124" name="Picture 4" descr="\\server\Рабочие папки\МАРКЕТИНГ\ПЕРЕНОС\НОВЫЕ ПРОДУКТЫ\2-створки 80У\Двустворки 80У готовое\Двустворки 80У готовое\Соло\Соло СН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41" y="1406702"/>
            <a:ext cx="2376000" cy="37476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3577728"/>
              </p:ext>
            </p:extLst>
          </p:nvPr>
        </p:nvGraphicFramePr>
        <p:xfrm>
          <a:off x="4846867" y="5661248"/>
          <a:ext cx="3901598" cy="1066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4804"/>
                <a:gridCol w="1567968"/>
                <a:gridCol w="1448826"/>
              </a:tblGrid>
              <a:tr h="208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Размеры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/>
                        <a:t>Solo 80U-2P.01.02.AvCh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/>
                        <a:t>Solo 80U-2P.02.02.AvCh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1240х2050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1450,00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1450,00 руб.</a:t>
                      </a:r>
                      <a:endParaRPr lang="ru-RU" sz="800" dirty="0"/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1360х2050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1535,00 руб.</a:t>
                      </a:r>
                      <a:endParaRPr lang="ru-RU" sz="800" dirty="0"/>
                    </a:p>
                  </a:txBody>
                  <a:tcPr/>
                </a:tc>
              </a:tr>
              <a:tr h="196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1460х2050 мм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1625,00 руб.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1625,00 руб.</a:t>
                      </a:r>
                      <a:endParaRPr lang="ru-RU" sz="800" dirty="0"/>
                    </a:p>
                  </a:txBody>
                  <a:tcPr/>
                </a:tc>
              </a:tr>
              <a:tr h="196227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74C0E4C-6927-4809-AE96-808C57237F1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8" y="5495948"/>
          <a:ext cx="9001156" cy="1219200"/>
        </p:xfrm>
        <a:graphic>
          <a:graphicData uri="http://schemas.openxmlformats.org/drawingml/2006/table">
            <a:tbl>
              <a:tblPr/>
              <a:tblGrid>
                <a:gridCol w="9001156"/>
              </a:tblGrid>
              <a:tr h="25717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Двери серии 80У-2П предназначены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для установки в здания, оборудованные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неотапливаемыми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входными вентилируемыми тамбурами, в качестве входных из тамбура в дом. В этом случае дверь защищена от агрессивных атмосферных факторов – дождя, снега, ветра, ультрафиолетового и теплового излучения, солнца, и исключается появление наледи на конструкции двери. Допускается выпадение конденсата на полотне и коробке.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Допускается устанавливать двери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серии 80У-2П в качестве входных с улицы в тамбур. В этом случае возможно образование конденсата и наледи на поверхности полотна и коробки двери при недостаточной вентиляции тамбура. При монтаже на вход с улицы в дом обязательно обустройство козырька (навеса), полностью защищающего дверь от прямого попадания солнечного света, снега, дождя. В противном случае при прямом солнечном свете будет происходить повышенный нагрев двери и вследствие этого высыхание смазки в замках и петлях и ускоренный выход их из строя, отслоение и выгорание покрытия декоративных панелей; из-за прямого попадания влаги возможно коробление декоративных панелей и наличника, отслоение покрытия. В таких случаях нормальная работа и внешний вид изделия не гарантируются.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Нормальные условия  эксплуатации: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наружная температура – от -30 °C до +50 °C, влажность в помещении – до 60% в теплое время года и до 40% в холодное. Не допускается эксплуатация дверей в период проведения «мокрых» строительно-ремонтных работ в условиях повышенной влажности более 60%.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1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2908907"/>
              </p:ext>
            </p:extLst>
          </p:nvPr>
        </p:nvGraphicFramePr>
        <p:xfrm>
          <a:off x="71438" y="714356"/>
          <a:ext cx="9001156" cy="51456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14612"/>
                <a:gridCol w="6286544"/>
              </a:tblGrid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Размеры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1240х2050 мм, 1360х2050 мм, 1460х2050 мм, просвет 850 мм</a:t>
                      </a:r>
                    </a:p>
                  </a:txBody>
                  <a:tcPr anchor="ctr" horzOverflow="overflow"/>
                </a:tc>
              </a:tr>
              <a:tr h="2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Монтаж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 всех дверях предусмотрено 6 (шесть) отверстий для монтажа через коробку. Рамные анкера 10х92 (6 шт.) входят в комплект.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0430" y="142852"/>
            <a:ext cx="2165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Справочная информация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Group 1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7183392"/>
              </p:ext>
            </p:extLst>
          </p:nvPr>
        </p:nvGraphicFramePr>
        <p:xfrm>
          <a:off x="142844" y="1200540"/>
          <a:ext cx="9001156" cy="287653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14612"/>
                <a:gridCol w="6286544"/>
              </a:tblGrid>
              <a:tr h="309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Петли,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мм/ количество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(опорный подшипник)/2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309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Уплотнитель/количество контуров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hlegel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Германия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359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Утепление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полотна и коробки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Полотно: ППС (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пенополистирол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),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Коробка: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Порилекс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НПЭ (многослойное утепление)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2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Толщина металла (полотно/коробка)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1,2/1,2 мм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2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Покрытие металла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полимерное покрытие «Муар черный», дополнительная антикоррозийная обработка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2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Толщина полотна/коробки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80/100 мм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25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Противосъемные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ригели (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антисрезы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), шт.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0" marB="0" anchor="ctr" horzOverflow="overflow"/>
                </a:tc>
              </a:tr>
              <a:tr h="2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Регулятор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притвора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22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Наличник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металлический слитный наличник С-90, вылет 67мм, МДФ 12х90 мм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270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Отделка снаружи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термовлагостойкая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панель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MDF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мм по технологии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SteelTex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22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Отделка внутри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термовлагостойкая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панель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MDF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12 мм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технологии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SteelTex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9" name="Group 1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0900549"/>
              </p:ext>
            </p:extLst>
          </p:nvPr>
        </p:nvGraphicFramePr>
        <p:xfrm>
          <a:off x="71250" y="4396929"/>
          <a:ext cx="9001156" cy="94851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14612"/>
                <a:gridCol w="5408994"/>
                <a:gridCol w="877550"/>
              </a:tblGrid>
              <a:tr h="460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Базовая комбинация замков и фурнитуры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 для заказа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ru-RU" sz="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02.</a:t>
                      </a:r>
                      <a:r>
                        <a:rPr kumimoji="0" 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AvCh</a:t>
                      </a: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Apecs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Т57 +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Apecs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Т52 + Н/З. Ручки-розетки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Avers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Комплект накладок на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сувальду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 автоматической шторкой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Crit.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Врезная броня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Apecs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Глазок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Apecs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Цвет фурнитуры – хром.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 для заказа 02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AvCh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(например,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Sevilla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80U-2P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.01.</a:t>
                      </a:r>
                      <a:r>
                        <a:rPr kumimoji="0" lang="ru-RU" sz="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</a:t>
                      </a:r>
                      <a:r>
                        <a:rPr kumimoji="0" lang="en-US" sz="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8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AvCh</a:t>
                      </a:r>
                      <a:r>
                        <a:rPr kumimoji="0" lang="ru-RU" sz="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/>
                </a:tc>
              </a:tr>
              <a:tr h="448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Дополнительная комбинация замков и фурнитуры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 для заказа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ru-RU" sz="8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AvCh</a:t>
                      </a: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ALE 257L +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ALE 252R (Kale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ПР) + Н/З, броня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Apecs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ручки-розетки 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Avers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накладки на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сувальду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 шторкой  С</a:t>
                      </a:r>
                      <a:r>
                        <a:rPr kumimoji="0" 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rit.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Глазок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Apecs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Цвет фурнитуры – хром.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 для заказа 03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AvCh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(например,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Sevilla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80U-2P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.01.</a:t>
                      </a:r>
                      <a:r>
                        <a:rPr kumimoji="0" lang="ru-RU" sz="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sz="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3.AvCh</a:t>
                      </a:r>
                      <a:r>
                        <a:rPr kumimoji="0" lang="ru-RU" sz="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35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у.е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4298997"/>
              </p:ext>
            </p:extLst>
          </p:nvPr>
        </p:nvGraphicFramePr>
        <p:xfrm>
          <a:off x="0" y="4149080"/>
          <a:ext cx="9001156" cy="28575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14612"/>
                <a:gridCol w="5429288"/>
                <a:gridCol w="857256"/>
              </a:tblGrid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Дополнительное предложение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Нержавеющий порог (оформляется по отдельному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наряд-заказу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у.е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987</Words>
  <Application>Microsoft Office PowerPoint</Application>
  <PresentationFormat>Экран (4:3)</PresentationFormat>
  <Paragraphs>169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Marketing2</dc:creator>
  <cp:lastModifiedBy>Пользователь</cp:lastModifiedBy>
  <cp:revision>1005</cp:revision>
  <dcterms:created xsi:type="dcterms:W3CDTF">2015-11-04T06:44:01Z</dcterms:created>
  <dcterms:modified xsi:type="dcterms:W3CDTF">2017-06-20T08:16:39Z</dcterms:modified>
</cp:coreProperties>
</file>